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1" r:id="rId5"/>
    <p:sldMasterId id="2147483693" r:id="rId6"/>
  </p:sldMasterIdLst>
  <p:notesMasterIdLst>
    <p:notesMasterId r:id="rId8"/>
  </p:notesMasterIdLst>
  <p:handoutMasterIdLst>
    <p:handoutMasterId r:id="rId30"/>
  </p:handoutMasterIdLst>
  <p:sldIdLst>
    <p:sldId id="699" r:id="rId7"/>
    <p:sldId id="880" r:id="rId9"/>
    <p:sldId id="710" r:id="rId10"/>
    <p:sldId id="749" r:id="rId11"/>
    <p:sldId id="755" r:id="rId12"/>
    <p:sldId id="855" r:id="rId13"/>
    <p:sldId id="856" r:id="rId14"/>
    <p:sldId id="858" r:id="rId15"/>
    <p:sldId id="860" r:id="rId16"/>
    <p:sldId id="861" r:id="rId17"/>
    <p:sldId id="862" r:id="rId18"/>
    <p:sldId id="866" r:id="rId19"/>
    <p:sldId id="867" r:id="rId20"/>
    <p:sldId id="870" r:id="rId21"/>
    <p:sldId id="800" r:id="rId22"/>
    <p:sldId id="857" r:id="rId23"/>
    <p:sldId id="871" r:id="rId24"/>
    <p:sldId id="872" r:id="rId25"/>
    <p:sldId id="874" r:id="rId26"/>
    <p:sldId id="875" r:id="rId27"/>
    <p:sldId id="876" r:id="rId28"/>
    <p:sldId id="811" r:id="rId29"/>
  </p:sldIdLst>
  <p:sldSz cx="9144000" cy="5143500" type="screen16x9"/>
  <p:notesSz cx="6858000" cy="9144000"/>
  <p:custDataLst>
    <p:tags r:id="rId35"/>
  </p:custDataLst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foru" initials="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F7F7F"/>
    <a:srgbClr val="C51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396" y="-84"/>
      </p:cViewPr>
      <p:guideLst>
        <p:guide orient="horz" pos="1637"/>
        <p:guide pos="27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tags" Target="tags/tag128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panose="020B0502040204020203" charset="-122"/>
                <a:ea typeface="Microsoft YaHei Bold" panose="020B0502040204020203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8" Type="http://schemas.openxmlformats.org/officeDocument/2006/relationships/theme" Target="../theme/theme4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标题 15"/>
          <p:cNvSpPr>
            <a:spLocks noGrp="1"/>
          </p:cNvSpPr>
          <p:nvPr>
            <p:ph type="ctrTitle"/>
          </p:nvPr>
        </p:nvSpPr>
        <p:spPr>
          <a:xfrm>
            <a:off x="187643" y="72390"/>
            <a:ext cx="714136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7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1" name="组合 10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2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3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Microsoft YaHei Bold" panose="020B0502040204020203" charset="-122"/>
          <a:ea typeface="Microsoft YaHei Bold" panose="020B0502040204020203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24.pn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tags" Target="../tags/tag1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6.png"/><Relationship Id="rId3" Type="http://schemas.openxmlformats.org/officeDocument/2006/relationships/tags" Target="../tags/tag127.xml"/><Relationship Id="rId2" Type="http://schemas.openxmlformats.org/officeDocument/2006/relationships/image" Target="../media/image5.png"/><Relationship Id="rId1" Type="http://schemas.openxmlformats.org/officeDocument/2006/relationships/tags" Target="../tags/tag1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0" y="988695"/>
            <a:ext cx="9144000" cy="2946083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33901" y="801529"/>
            <a:ext cx="7676674" cy="3319939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  <a:effectLst/>
        </p:spPr>
        <p:txBody>
          <a:bodyPr lIns="45718" rIns="45718" anchor="ctr"/>
          <a:lstStyle/>
          <a:p>
            <a:pPr algn="ctr"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54292" y="22860"/>
            <a:ext cx="9198293" cy="517445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4" name="Shape 26"/>
          <p:cNvSpPr/>
          <p:nvPr/>
        </p:nvSpPr>
        <p:spPr>
          <a:xfrm>
            <a:off x="3021330" y="3127375"/>
            <a:ext cx="3148965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微软雅黑" panose="020B0503020204020204" pitchFamily="34" charset="-122"/>
              </a:rPr>
              <a:t>学生</a:t>
            </a:r>
            <a:endParaRPr lang="zh-CN" sz="1350" kern="0" dirty="0">
              <a:sym typeface="微软雅黑" panose="020B0503020204020204" pitchFamily="34" charset="-122"/>
            </a:endParaRPr>
          </a:p>
        </p:txBody>
      </p:sp>
      <p:sp>
        <p:nvSpPr>
          <p:cNvPr id="16" name="Shape 26"/>
          <p:cNvSpPr/>
          <p:nvPr/>
        </p:nvSpPr>
        <p:spPr>
          <a:xfrm>
            <a:off x="1127760" y="1405414"/>
            <a:ext cx="6888956" cy="133794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300" b="1" kern="0" dirty="0">
                <a:sym typeface="微软雅黑" panose="020B0503020204020204" pitchFamily="34" charset="-122"/>
              </a:rPr>
              <a:t>校友邦实习实训平台</a:t>
            </a:r>
            <a:endParaRPr lang="zh-CN" sz="3600" b="1" kern="0" dirty="0">
              <a:sym typeface="微软雅黑" panose="020B0503020204020204" pitchFamily="34" charset="-122"/>
            </a:endParaRPr>
          </a:p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100" kern="0" dirty="0">
                <a:sym typeface="微软雅黑" panose="020B0503020204020204" pitchFamily="34" charset="-122"/>
              </a:rPr>
              <a:t>操作指南</a:t>
            </a:r>
            <a:endParaRPr lang="zh-CN" sz="2100" kern="0" dirty="0"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781901" y="2923699"/>
            <a:ext cx="1580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10978" y="4356735"/>
            <a:ext cx="1122521" cy="359569"/>
            <a:chOff x="8365" y="9148"/>
            <a:chExt cx="2357" cy="755"/>
          </a:xfrm>
        </p:grpSpPr>
        <p:sp>
          <p:nvSpPr>
            <p:cNvPr id="29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3.4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签到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440" y="915670"/>
            <a:ext cx="1677035" cy="36785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827" y="930599"/>
            <a:ext cx="1684097" cy="3647318"/>
          </a:xfrm>
          <a:prstGeom prst="rect">
            <a:avLst/>
          </a:prstGeom>
        </p:spPr>
      </p:pic>
      <p:sp>
        <p:nvSpPr>
          <p:cNvPr id="28" name="文本框 17"/>
          <p:cNvSpPr txBox="1"/>
          <p:nvPr/>
        </p:nvSpPr>
        <p:spPr>
          <a:xfrm>
            <a:off x="3304106" y="3723813"/>
            <a:ext cx="1331836" cy="37798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b="0" dirty="0" smtClean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点击签到</a:t>
            </a:r>
            <a:endParaRPr lang="zh-CN" altLang="en-US" b="0" dirty="0" smtClean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29" name="直接箭头连接符 4"/>
          <p:cNvCxnSpPr/>
          <p:nvPr/>
        </p:nvCxnSpPr>
        <p:spPr>
          <a:xfrm flipH="1" flipV="1">
            <a:off x="3206750" y="1491615"/>
            <a:ext cx="540385" cy="17970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框架 12"/>
          <p:cNvSpPr/>
          <p:nvPr/>
        </p:nvSpPr>
        <p:spPr>
          <a:xfrm>
            <a:off x="2128232" y="2969098"/>
            <a:ext cx="1722235" cy="495033"/>
          </a:xfrm>
          <a:prstGeom prst="frame">
            <a:avLst>
              <a:gd name="adj1" fmla="val 6616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00627" y="1563489"/>
            <a:ext cx="1455075" cy="13220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如同时参与多个实习计划</a:t>
            </a:r>
            <a:r>
              <a:rPr lang="en-US" altLang="zh-CN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/</a:t>
            </a:r>
            <a:r>
              <a:rPr lang="zh-CN" altLang="en-US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项目需要签到，可以点此切换，如右图</a:t>
            </a:r>
            <a:endParaRPr lang="zh-CN" altLang="en-US" b="0" dirty="0" smtClean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9705" y="33972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签到，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签到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3419475" y="3329305"/>
            <a:ext cx="269875" cy="3600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744460" y="1203325"/>
            <a:ext cx="13995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、小程序如果学校设置上传健康码，签到需要每日上传健康码后才能签到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、自动签到目前暂停使用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035" y="915670"/>
            <a:ext cx="1876425" cy="39198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" y="930910"/>
            <a:ext cx="2030095" cy="4153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3.5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提交周日志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118235"/>
            <a:ext cx="1663700" cy="3644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845" y="1028065"/>
            <a:ext cx="1724025" cy="3734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030" y="1028065"/>
            <a:ext cx="1724025" cy="3733800"/>
          </a:xfrm>
          <a:prstGeom prst="rect">
            <a:avLst/>
          </a:prstGeom>
        </p:spPr>
      </p:pic>
      <p:sp>
        <p:nvSpPr>
          <p:cNvPr id="33" name="文本框 5"/>
          <p:cNvSpPr txBox="1"/>
          <p:nvPr/>
        </p:nvSpPr>
        <p:spPr>
          <a:xfrm>
            <a:off x="2340080" y="3386762"/>
            <a:ext cx="2014538" cy="409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草稿箱在这里哟</a:t>
            </a:r>
            <a:r>
              <a:rPr lang="en-US" altLang="zh-CN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~~</a:t>
            </a:r>
            <a:endParaRPr lang="en-US" altLang="zh-CN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380122" y="3508579"/>
            <a:ext cx="1663633" cy="73250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关联日期必须在实习时间范围内</a:t>
            </a:r>
            <a:endParaRPr lang="zh-CN" altLang="en-US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705" y="41148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提交周日志，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周日志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“+”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号，写周日志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3780155" y="3796030"/>
            <a:ext cx="296545" cy="2921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8100060" y="3148330"/>
            <a:ext cx="215900" cy="2876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716145" y="2935605"/>
            <a:ext cx="26435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移动端提交周日志可以在左下角直接插入图片，但不支持上传附件，如上传附件需要到网页端提交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6876415" y="4011930"/>
            <a:ext cx="215900" cy="5035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5" y="1059815"/>
            <a:ext cx="2059940" cy="3634105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 flipH="1">
            <a:off x="1403350" y="2355850"/>
            <a:ext cx="144145" cy="323215"/>
          </a:xfrm>
          <a:prstGeom prst="straightConnector1">
            <a:avLst/>
          </a:prstGeom>
          <a:ln w="349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331595" y="1720215"/>
            <a:ext cx="178879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点击周日志或实习任务去提交</a:t>
            </a:r>
            <a:endParaRPr lang="zh-CN" altLang="en-US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3.7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实习评价</a:t>
            </a:r>
            <a:r>
              <a:rPr lang="en-US" altLang="zh-CN"/>
              <a:t>-</a:t>
            </a:r>
            <a:r>
              <a:rPr lang="zh-CN" altLang="en-US"/>
              <a:t>企业评价</a:t>
            </a:r>
            <a:endParaRPr lang="zh-CN" altLang="en-US"/>
          </a:p>
        </p:txBody>
      </p:sp>
      <p:sp>
        <p:nvSpPr>
          <p:cNvPr id="28685" name="文本框 10"/>
          <p:cNvSpPr txBox="1"/>
          <p:nvPr/>
        </p:nvSpPr>
        <p:spPr>
          <a:xfrm>
            <a:off x="5636260" y="1084580"/>
            <a:ext cx="563880" cy="3930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业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导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师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验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通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过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noProof="1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评</a:t>
            </a:r>
            <a:endParaRPr lang="zh-CN" altLang="en-US" sz="1600" b="0" kern="0" noProof="1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noProof="1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价</a:t>
            </a:r>
            <a:endParaRPr lang="zh-CN" altLang="en-US" sz="1600" b="0" kern="0" noProof="1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1305" y="930627"/>
            <a:ext cx="1710113" cy="37036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687" y="1010466"/>
            <a:ext cx="1709313" cy="37019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9225" y="42418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实习评价，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邀请企业评价（没有此按钮，代表老师未要求）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6190615" y="3140710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1517650" y="2923540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80" y="1010285"/>
            <a:ext cx="1631950" cy="3702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3.7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实习评价</a:t>
            </a:r>
            <a:r>
              <a:rPr lang="en-US" altLang="zh-CN"/>
              <a:t>-</a:t>
            </a:r>
            <a:r>
              <a:rPr lang="zh-CN" altLang="en-US"/>
              <a:t>对实习过程、老师的评价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79705" y="41148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实习评价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7455" y="1010285"/>
            <a:ext cx="1908175" cy="33959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712" y="1010466"/>
            <a:ext cx="1709313" cy="37019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" y="1010285"/>
            <a:ext cx="2218690" cy="400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3.8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客服与反馈</a:t>
            </a:r>
            <a:endParaRPr lang="zh-CN" altLang="en-US"/>
          </a:p>
        </p:txBody>
      </p:sp>
      <p:sp>
        <p:nvSpPr>
          <p:cNvPr id="27653" name="文本框 11"/>
          <p:cNvSpPr txBox="1"/>
          <p:nvPr/>
        </p:nvSpPr>
        <p:spPr>
          <a:xfrm>
            <a:off x="630555" y="4550410"/>
            <a:ext cx="20256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实习模块客服中心入口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6" name="文本框 11"/>
          <p:cNvSpPr txBox="1"/>
          <p:nvPr/>
        </p:nvSpPr>
        <p:spPr>
          <a:xfrm>
            <a:off x="3395345" y="4551045"/>
            <a:ext cx="20256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我的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-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客服与反馈入口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7170420" y="4551045"/>
            <a:ext cx="95440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客服中心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06745" y="1108075"/>
            <a:ext cx="519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快捷入口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62625" y="2794635"/>
            <a:ext cx="519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常见问题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640" y="466725"/>
            <a:ext cx="2448560" cy="41598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330" y="535940"/>
            <a:ext cx="2428240" cy="4057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980" y="412115"/>
            <a:ext cx="2284730" cy="4170045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 flipV="1">
            <a:off x="6042025" y="1348105"/>
            <a:ext cx="546100" cy="14224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6257290" y="3177540"/>
            <a:ext cx="391160" cy="31051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sym typeface="+mn-ea"/>
              </a:rPr>
              <a:t>学生电脑网页操作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学生校友邦电脑网页的操作说明</a:t>
            </a:r>
            <a:endParaRPr lang="zh-CN" sz="1050" kern="0" dirty="0"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主要功能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42515" y="1219200"/>
            <a:ext cx="412051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、实习报告提交</a:t>
            </a:r>
            <a:endParaRPr lang="en-US" altLang="zh-CN" sz="1800" b="0" strike="noStrike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2、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成绩鉴定导出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48155" y="3485515"/>
            <a:ext cx="564769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注意：学籍认证、提交周日志、提交自主实习岗位、提交实习评价等操作也可以在电脑</a:t>
            </a:r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</a:rPr>
              <a:t>网页端操作，但移动端更方便。</a:t>
            </a:r>
            <a:endParaRPr lang="zh-CN" altLang="en-US" sz="12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4.1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主界面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7380"/>
            <a:ext cx="8828405" cy="2986405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 flipV="1">
            <a:off x="2483485" y="987425"/>
            <a:ext cx="472440" cy="48133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0325" y="3651885"/>
            <a:ext cx="8707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登录后，点击我要实习，进入实习的主界面，如果点击报错或退出，可以看下左侧标注为主，是否有去认证的提示，如果有表示学籍还未认证，需要先点击认证学籍。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4.1 </a:t>
            </a:r>
            <a:r>
              <a:rPr lang="zh-CN" altLang="en-US">
                <a:sym typeface="+mn-ea"/>
              </a:rPr>
              <a:t>学生电脑网页操作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主界面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20" y="465455"/>
            <a:ext cx="9077960" cy="43395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87675" y="4228465"/>
            <a:ext cx="4149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点击左侧主菜单，可进入相应模块，比如三方协议、周志、实习报告等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4.3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实习报告</a:t>
            </a:r>
            <a:r>
              <a:rPr lang="en-US" altLang="zh-CN"/>
              <a:t>-</a:t>
            </a:r>
            <a:r>
              <a:rPr lang="zh-CN" altLang="en-US"/>
              <a:t>上传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1165" y="33972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提交实习报告，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实习报告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下载报告模板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上传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915670"/>
            <a:ext cx="8839200" cy="41929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15205" y="1773555"/>
            <a:ext cx="40049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先完成实习评价，完成后点击提交实习报告下载模板，下载模板填写好上传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移动端微信小程序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12825" y="697865"/>
            <a:ext cx="7117715" cy="11988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2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kern="1200" cap="none" spc="0" normalizeH="0" baseline="0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方式：扫描“校友邦”公众号二维码，点击</a:t>
            </a:r>
            <a:r>
              <a:rPr lang="zh-CN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实习成长</a:t>
            </a:r>
            <a:r>
              <a:rPr lang="en-US" altLang="zh-CN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实习任务，可快速进入校友邦小程序。</a:t>
            </a:r>
            <a:endParaRPr kumimoji="0" lang="zh-CN" altLang="en-US" sz="18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83" y="2345373"/>
            <a:ext cx="2229403" cy="22294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745" y="2345690"/>
            <a:ext cx="2550795" cy="2216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4.4 </a:t>
            </a:r>
            <a:r>
              <a:rPr lang="zh-CN" altLang="en-US">
                <a:sym typeface="+mn-ea"/>
              </a:rPr>
              <a:t>学生电脑网页操作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实习报告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导出</a:t>
            </a:r>
            <a:endParaRPr lang="zh-CN" altLang="en-US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5605" y="33718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下载实习手册，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实习报告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已通过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导出实习手册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843915"/>
            <a:ext cx="8779510" cy="3248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845" y="2931795"/>
            <a:ext cx="3448050" cy="20859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7820" y="4217670"/>
            <a:ext cx="49542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点击下载实习手册，阅读说明，点击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我已熟知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，然后导出实习手册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4.5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实习成绩鉴定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7950" y="349250"/>
            <a:ext cx="892873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成绩鉴定表，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实习成绩鉴定表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完成老师设置的鉴定项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导出实习成绩鉴定表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843915"/>
            <a:ext cx="8628380" cy="23209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05" y="3363595"/>
            <a:ext cx="8518525" cy="177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-10954" y="1255395"/>
            <a:ext cx="9154478" cy="21750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28186" y="952976"/>
            <a:ext cx="7687628" cy="267938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612299" y="0"/>
            <a:ext cx="9158764" cy="515207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Shape 26"/>
          <p:cNvSpPr/>
          <p:nvPr/>
        </p:nvSpPr>
        <p:spPr>
          <a:xfrm>
            <a:off x="3091339" y="1433036"/>
            <a:ext cx="2961323" cy="64516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600" b="1" kern="0" dirty="0">
                <a:sym typeface="微软雅黑" panose="020B0503020204020204" pitchFamily="34" charset="-122"/>
              </a:rPr>
              <a:t>谢谢观看</a:t>
            </a:r>
            <a:endParaRPr lang="zh-CN" sz="3600" b="1" kern="0" dirty="0">
              <a:sym typeface="微软雅黑" panose="020B0503020204020204" pitchFamily="34" charset="-122"/>
            </a:endParaRPr>
          </a:p>
        </p:txBody>
      </p:sp>
      <p:sp>
        <p:nvSpPr>
          <p:cNvPr id="3" name="Shape 26"/>
          <p:cNvSpPr/>
          <p:nvPr/>
        </p:nvSpPr>
        <p:spPr>
          <a:xfrm>
            <a:off x="3172778" y="2417445"/>
            <a:ext cx="3814763" cy="50673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客服电话：</a:t>
            </a:r>
            <a:r>
              <a:rPr lang="en-US" altLang="zh-CN" sz="1350">
                <a:sym typeface="+mn-ea"/>
              </a:rPr>
              <a:t>0579-82722068,</a:t>
            </a:r>
            <a:endParaRPr lang="en-US" altLang="zh-CN" sz="1350">
              <a:sym typeface="+mn-ea"/>
            </a:endParaRPr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1350" baseline="0">
                <a:solidFill>
                  <a:srgbClr val="FFFFFF"/>
                </a:solidFill>
                <a:sym typeface="微软雅黑" panose="020B0503020204020204" pitchFamily="34" charset="-122"/>
              </a:rPr>
              <a:t>QQ:3587881094</a:t>
            </a:r>
            <a:endParaRPr lang="en-US" altLang="zh-CN" sz="1350" baseline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72778" y="2167890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10978" y="3966210"/>
            <a:ext cx="1122521" cy="359569"/>
            <a:chOff x="8365" y="9148"/>
            <a:chExt cx="2357" cy="755"/>
          </a:xfrm>
        </p:grpSpPr>
        <p:sp>
          <p:nvSpPr>
            <p:cNvPr id="6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04215" y="979488"/>
            <a:ext cx="7735888" cy="315531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defRPr/>
            </a:pPr>
            <a:r>
              <a:rPr kumimoji="0" lang="zh-CN" altLang="en-US" sz="2400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电脑网页端登录</a:t>
            </a: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0092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www.xybsyw.com</a:t>
            </a:r>
            <a:endParaRPr kumimoji="0" lang="zh-CN" altLang="en-US" sz="1800" b="0" kern="1200" cap="none" spc="0" normalizeH="0" baseline="0" noProof="0">
              <a:solidFill>
                <a:srgbClr val="0092B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点击右上角“学生登录”，如还未注册，需要先注册账号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输入账号和密码直接登录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选择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扫码登录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，使用小程序扫码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说明：除实习报告与实习成绩鉴定表等部分功能外，其它操作也可在微信小程序完成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83280" y="2143760"/>
            <a:ext cx="5511800" cy="2921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7835" y="3391535"/>
            <a:ext cx="2746375" cy="132207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输入账号（账号为手机号）、密码，点击学生登录</a:t>
            </a:r>
            <a:endParaRPr lang="zh-CN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如用小程序快捷登录的，没有设置密码，可以点忘记密码，设置一个密码</a:t>
            </a:r>
            <a:endParaRPr lang="zh-CN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3204210" y="3872230"/>
            <a:ext cx="1800225" cy="3600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020560" y="699770"/>
            <a:ext cx="17278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1.点击“学生登录  ”，如还未注册账号，需要点击学生注册，进行注册。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466725"/>
            <a:ext cx="7009765" cy="1716405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 flipV="1">
            <a:off x="5796280" y="772160"/>
            <a:ext cx="1205865" cy="71310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sym typeface="+mn-ea"/>
              </a:rPr>
              <a:t>学生移动端操作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学生校友邦微信小程序的操作说明</a:t>
            </a:r>
            <a:endParaRPr lang="zh-CN" sz="1050" kern="0" dirty="0"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主要功能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12060" y="607060"/>
            <a:ext cx="4120515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注册认证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2.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实习报名</a:t>
            </a:r>
            <a:endParaRPr lang="en-US" altLang="zh-CN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3.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4. 签到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5. 提交周日志</a:t>
            </a:r>
            <a:endParaRPr lang="en-US" altLang="zh-CN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6.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7.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客服与反馈</a:t>
            </a:r>
            <a:endParaRPr lang="zh-CN" altLang="zh-CN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4156075"/>
            <a:ext cx="8361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>
                <a:ea typeface="宋体" panose="02010600030101010101" pitchFamily="2" charset="-122"/>
              </a:rPr>
              <a:t>备注：以上主要功能以学校设置的实习要求内容为准，如未设置要求对应模块中不展示数据</a:t>
            </a:r>
            <a:endParaRPr lang="zh-CN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3.1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注册</a:t>
            </a:r>
            <a:r>
              <a:rPr lang="zh-CN" altLang="en-US"/>
              <a:t>认证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0515" y="1503680"/>
            <a:ext cx="1545590" cy="34182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1130" y="466090"/>
            <a:ext cx="7377430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账号注册，</a:t>
            </a:r>
            <a:r>
              <a:rPr lang="zh-CN" altLang="en-US" b="0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立即登录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微信快速登录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学籍认证，</a:t>
            </a:r>
            <a:r>
              <a:rPr lang="zh-CN" altLang="en-US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</a:t>
            </a:r>
            <a:r>
              <a:rPr lang="en-US" altLang="zh-CN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→</a:t>
            </a:r>
            <a:r>
              <a:rPr kumimoji="0" lang="zh-CN" altLang="en-US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学籍认证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kumimoji="0" lang="zh-CN" altLang="en-US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录入学籍信息“立即认证”</a:t>
            </a:r>
            <a:endParaRPr kumimoji="0" lang="en-US" altLang="zh-CN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65" y="1494790"/>
            <a:ext cx="1499235" cy="34359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275" y="1494790"/>
            <a:ext cx="1602105" cy="34359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390" y="1494790"/>
            <a:ext cx="1557655" cy="3217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3.2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实习报名</a:t>
            </a:r>
            <a:r>
              <a:rPr lang="en-US" altLang="zh-CN"/>
              <a:t>-</a:t>
            </a:r>
            <a:r>
              <a:rPr lang="zh-CN" altLang="en-US"/>
              <a:t>自主实习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1480" y="699770"/>
            <a:ext cx="1815465" cy="399161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V="1">
            <a:off x="5579745" y="2248535"/>
            <a:ext cx="601345" cy="2152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203825" y="1296035"/>
            <a:ext cx="51943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点击去报名填写岗位详情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4787900" y="1995805"/>
            <a:ext cx="342900" cy="467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5560" y="1131570"/>
            <a:ext cx="51943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自主实习学生点此提交岗位报名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" y="721995"/>
            <a:ext cx="1887220" cy="3919220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V="1">
            <a:off x="427355" y="1419860"/>
            <a:ext cx="471805" cy="54292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835" y="461645"/>
            <a:ext cx="2043430" cy="4229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3.3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查看实习任务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2410" y="1000125"/>
            <a:ext cx="2080895" cy="38023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65" y="1000125"/>
            <a:ext cx="2004060" cy="38023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41465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我的</a:t>
            </a:r>
            <a:r>
              <a:rPr lang="zh-CN" altLang="en-US" b="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查看详情                 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6236970" y="2256790"/>
            <a:ext cx="449580" cy="1346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5"/>
          <p:cNvSpPr txBox="1"/>
          <p:nvPr/>
        </p:nvSpPr>
        <p:spPr>
          <a:xfrm>
            <a:off x="278130" y="2542540"/>
            <a:ext cx="40449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成长模块在底部哦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2793365" y="1557655"/>
            <a:ext cx="59118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点击实习任务，可查看计划具体要求</a:t>
            </a:r>
            <a:endParaRPr lang="en-US" altLang="zh-CN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96585" y="1075690"/>
            <a:ext cx="66611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查看详情，可查看实习要求和项目信息，包括指导老师信息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3356610" y="2211705"/>
            <a:ext cx="405130" cy="901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4076700" y="1626870"/>
            <a:ext cx="1619885" cy="4946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5" y="988060"/>
            <a:ext cx="2099945" cy="3801745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>
            <a:off x="611505" y="3796030"/>
            <a:ext cx="575945" cy="432435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2411730" y="3075940"/>
            <a:ext cx="503555" cy="50419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UNIT_PLACING_PICTURE_USER_VIEWPORT" val="{&quot;height&quot;:3510.8708661417322,&quot;width&quot;:3510.8708661417322}"/>
</p:tagLst>
</file>

<file path=ppt/tags/tag126.xml><?xml version="1.0" encoding="utf-8"?>
<p:tagLst xmlns:p="http://schemas.openxmlformats.org/presentationml/2006/main">
  <p:tag name="KSO_WM_UNIT_PLACING_PICTURE_USER_VIEWPORT" val="{&quot;height&quot;:4601,&quot;width&quot;:8680}"/>
</p:tagLst>
</file>

<file path=ppt/tags/tag127.xml><?xml version="1.0" encoding="utf-8"?>
<p:tagLst xmlns:p="http://schemas.openxmlformats.org/presentationml/2006/main">
  <p:tag name="KSO_WM_UNIT_PLACING_PICTURE_USER_VIEWPORT" val="{&quot;height&quot;:4590,&quot;width&quot;:19725}"/>
</p:tagLst>
</file>

<file path=ppt/tags/tag128.xml><?xml version="1.0" encoding="utf-8"?>
<p:tagLst xmlns:p="http://schemas.openxmlformats.org/presentationml/2006/main">
  <p:tag name="COMMONDATA" val="eyJoZGlkIjoiZGZlNjU2YjZlYzhmZjRiYjlmYzEwNTZhM2UxY2UyNzU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1634</Words>
  <Application>WPS 演示</Application>
  <PresentationFormat>全屏显示(16:9)</PresentationFormat>
  <Paragraphs>167</Paragraphs>
  <Slides>22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22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微软雅黑</vt:lpstr>
      <vt:lpstr>Wingdings</vt:lpstr>
      <vt:lpstr>Microsoft YaHei Bold</vt:lpstr>
      <vt:lpstr>Microsoft YaHei Regular</vt:lpstr>
      <vt:lpstr>字魂105号-简雅黑</vt:lpstr>
      <vt:lpstr>DIN Alternate</vt:lpstr>
      <vt:lpstr>Vrinda</vt:lpstr>
      <vt:lpstr>Calibri</vt:lpstr>
      <vt:lpstr>方正黑体简体</vt:lpstr>
      <vt:lpstr>Noto Serif CJK SC</vt:lpstr>
      <vt:lpstr>文鼎中楷体</vt:lpstr>
      <vt:lpstr>Arial Unicode MS</vt:lpstr>
      <vt:lpstr>文鼎中楷体</vt:lpstr>
      <vt:lpstr>Office 主题</vt:lpstr>
      <vt:lpstr>1_自定义设计方案</vt:lpstr>
      <vt:lpstr>4_自定义设计方案</vt:lpstr>
      <vt:lpstr>2_自定义设计方案</vt:lpstr>
      <vt:lpstr>自定义设计方案</vt:lpstr>
      <vt:lpstr>PowerPoint 演示文稿</vt:lpstr>
      <vt:lpstr>登录指南-移动端微信小程序</vt:lpstr>
      <vt:lpstr>登录指南-电脑网页端</vt:lpstr>
      <vt:lpstr>登录指南-电脑网页端</vt:lpstr>
      <vt:lpstr>PowerPoint 演示文稿</vt:lpstr>
      <vt:lpstr>学生移动端操作-主要功能</vt:lpstr>
      <vt:lpstr>3.1 学生移动端操作-注册认证</vt:lpstr>
      <vt:lpstr>3.2 学生移动端操作-实习报名-自主实习</vt:lpstr>
      <vt:lpstr>3.3 学生移动端操作-查看实习任务</vt:lpstr>
      <vt:lpstr>3.4 学生移动端操作-签到</vt:lpstr>
      <vt:lpstr>3.5 学生移动端操作-提交周日志</vt:lpstr>
      <vt:lpstr>3.7 学生移动端操作-实习评价-企业评价</vt:lpstr>
      <vt:lpstr>3.7 学生移动端操作-实习评价-对实习过程、老师的评价</vt:lpstr>
      <vt:lpstr>3.8 学生移动端操作-客服与反馈</vt:lpstr>
      <vt:lpstr>PowerPoint 演示文稿</vt:lpstr>
      <vt:lpstr>学生电脑网页操作-主要功能</vt:lpstr>
      <vt:lpstr>4.1 学生电脑网页操作-主界面</vt:lpstr>
      <vt:lpstr>4.1 学生电脑网页操作-主界面</vt:lpstr>
      <vt:lpstr>4.3 学生电脑网页操作-实习报告-上传</vt:lpstr>
      <vt:lpstr>4.4 学生电脑网页操作-实习报告-导出</vt:lpstr>
      <vt:lpstr>4.5 学生电脑网页操作-实习成绩鉴定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黑白调、</cp:lastModifiedBy>
  <cp:revision>662</cp:revision>
  <dcterms:created xsi:type="dcterms:W3CDTF">2017-01-09T09:44:00Z</dcterms:created>
  <dcterms:modified xsi:type="dcterms:W3CDTF">2022-09-08T08:39:28Z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62C3175340B14CE3AD434EF94883D36C</vt:lpwstr>
  </property>
</Properties>
</file>