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53"/>
  </p:handoutMasterIdLst>
  <p:sldIdLst>
    <p:sldId id="699" r:id="rId7"/>
    <p:sldId id="701" r:id="rId9"/>
    <p:sldId id="702" r:id="rId10"/>
    <p:sldId id="711" r:id="rId11"/>
    <p:sldId id="747" r:id="rId12"/>
    <p:sldId id="748" r:id="rId13"/>
    <p:sldId id="703" r:id="rId14"/>
    <p:sldId id="710" r:id="rId15"/>
    <p:sldId id="934" r:id="rId16"/>
    <p:sldId id="935" r:id="rId17"/>
    <p:sldId id="936" r:id="rId18"/>
    <p:sldId id="755" r:id="rId19"/>
    <p:sldId id="815" r:id="rId20"/>
    <p:sldId id="824" r:id="rId21"/>
    <p:sldId id="816" r:id="rId22"/>
    <p:sldId id="817" r:id="rId23"/>
    <p:sldId id="818" r:id="rId24"/>
    <p:sldId id="819" r:id="rId25"/>
    <p:sldId id="820" r:id="rId26"/>
    <p:sldId id="821" r:id="rId27"/>
    <p:sldId id="822" r:id="rId28"/>
    <p:sldId id="823" r:id="rId29"/>
    <p:sldId id="865" r:id="rId30"/>
    <p:sldId id="866" r:id="rId31"/>
    <p:sldId id="867" r:id="rId32"/>
    <p:sldId id="869" r:id="rId33"/>
    <p:sldId id="868" r:id="rId34"/>
    <p:sldId id="870" r:id="rId35"/>
    <p:sldId id="871" r:id="rId36"/>
    <p:sldId id="812" r:id="rId37"/>
    <p:sldId id="873" r:id="rId38"/>
    <p:sldId id="874" r:id="rId39"/>
    <p:sldId id="975" r:id="rId40"/>
    <p:sldId id="976" r:id="rId41"/>
    <p:sldId id="813" r:id="rId42"/>
    <p:sldId id="882" r:id="rId43"/>
    <p:sldId id="977" r:id="rId44"/>
    <p:sldId id="814" r:id="rId45"/>
    <p:sldId id="793" r:id="rId46"/>
    <p:sldId id="978" r:id="rId47"/>
    <p:sldId id="979" r:id="rId48"/>
    <p:sldId id="980" r:id="rId49"/>
    <p:sldId id="981" r:id="rId50"/>
    <p:sldId id="982" r:id="rId51"/>
    <p:sldId id="811" r:id="rId52"/>
  </p:sldIdLst>
  <p:sldSz cx="9144000" cy="5143500" type="screen16x9"/>
  <p:notesSz cx="6858000" cy="9144000"/>
  <p:custDataLst>
    <p:tags r:id="rId58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5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8" Type="http://schemas.openxmlformats.org/officeDocument/2006/relationships/tags" Target="tags/tag129.xml"/><Relationship Id="rId57" Type="http://schemas.openxmlformats.org/officeDocument/2006/relationships/commentAuthors" Target="commentAuthors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tags" Target="../tags/tag12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4.png"/><Relationship Id="rId1" Type="http://schemas.openxmlformats.org/officeDocument/2006/relationships/tags" Target="../tags/tag128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.png"/><Relationship Id="rId3" Type="http://schemas.openxmlformats.org/officeDocument/2006/relationships/tags" Target="../tags/tag126.xml"/><Relationship Id="rId2" Type="http://schemas.openxmlformats.org/officeDocument/2006/relationships/image" Target="../media/image4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实习负责人（实习计划设置）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483235"/>
            <a:ext cx="8722995" cy="42513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68035" y="1203324"/>
            <a:ext cx="2465705" cy="337185"/>
          </a:xfrm>
          <a:prstGeom prst="rect">
            <a:avLst/>
          </a:prstGeom>
          <a:noFill/>
          <a:effectLst>
            <a:outerShdw blurRad="50800" dist="50800" dir="180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修改个人资料或角色切换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308215" y="813435"/>
            <a:ext cx="149225" cy="3181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30555" y="812800"/>
            <a:ext cx="549910" cy="392239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827403" y="2499360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功能菜单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0020" y="812800"/>
            <a:ext cx="469900" cy="39217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899156" y="483231"/>
            <a:ext cx="13785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导航菜单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87675" y="1491615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功能区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93495" y="812800"/>
            <a:ext cx="7596505" cy="392239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630555" y="812800"/>
            <a:ext cx="300990" cy="2914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7995" y="2427605"/>
            <a:ext cx="1553845" cy="26708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微信小程序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533400"/>
            <a:ext cx="3950335" cy="14204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关注教师端小程序</a:t>
            </a:r>
            <a:endParaRPr kumimoji="0" lang="en-US" altLang="zh-CN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微信扫描下方二维码关注校友邦教师端公众号</a:t>
            </a:r>
            <a:endParaRPr kumimoji="0" lang="en-US" altLang="zh-CN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点击实践管理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工作台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36415" y="342900"/>
            <a:ext cx="4671695" cy="20605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小程序登录</a:t>
            </a:r>
            <a:endParaRPr kumimoji="0" lang="en-US" altLang="zh-CN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输入学校、账号、密码进行登录或使用验证码登录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在下方我的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设置里可以退出登录，切换账号或修改密码等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教师账号统一生成，无需自行注册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9705" y="1923415"/>
            <a:ext cx="1818005" cy="1818005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50" y="1912620"/>
            <a:ext cx="1896110" cy="1829435"/>
          </a:xfrm>
          <a:prstGeom prst="rect">
            <a:avLst/>
          </a:prstGeom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115" y="2427605"/>
            <a:ext cx="1486535" cy="2108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425" y="2427605"/>
            <a:ext cx="1457325" cy="25946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56100" y="4371340"/>
            <a:ext cx="15449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账号密码登录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83935" y="437134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验证码登录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58735" y="437134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修改密码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2425" y="4034155"/>
            <a:ext cx="30480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4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提示：计划设置需在电脑网页端</a:t>
            </a:r>
            <a:endParaRPr lang="zh-CN" altLang="en-US" sz="140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58110" y="4722495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实习计划设置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设置实习计划的流程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实习计划设置</a:t>
            </a:r>
            <a:endParaRPr 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0450" y="762000"/>
            <a:ext cx="7021513" cy="3783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实习计划设置</a:t>
            </a:r>
            <a:endParaRPr kumimoji="0" lang="zh-CN" altLang="en-US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点击“实践教学”导航菜单，进入实践教学功能模块；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点击“实习计划”按钮，然后点击红色的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创建计划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根据提示进行实习计划设置工作：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（1）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计划详情（输入计划名称，选择时间、课程、参与班级等）；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（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设置参与形式及实习要求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（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）设置实习项目；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（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）关联指导老师。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628015"/>
            <a:ext cx="8869680" cy="4278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3.1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计划详情</a:t>
            </a:r>
            <a:endParaRPr lang="zh-CN" altLang="en-US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67995" y="1419860"/>
            <a:ext cx="95885" cy="352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23849" y="2006599"/>
            <a:ext cx="220916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实践教学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188085" y="1347470"/>
            <a:ext cx="21590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475740" y="975360"/>
            <a:ext cx="26428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实习计划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764030" y="2679700"/>
            <a:ext cx="215900" cy="252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984375" y="293179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创建实习计划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275965" y="2499995"/>
            <a:ext cx="288290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91865" y="2211705"/>
            <a:ext cx="296608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此处可设置计划列表显示项目和导出计划情况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466090"/>
            <a:ext cx="6086475" cy="4374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3.1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计划详情</a:t>
            </a:r>
            <a:endParaRPr lang="zh-CN">
              <a:sym typeface="+mn-ea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5723890" y="843598"/>
            <a:ext cx="2898775" cy="2953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编辑信息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填写计划名称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选择实习课程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选择参与班级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设置实习时间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选择实习负责老师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(</a:t>
            </a:r>
            <a:r>
              <a:rPr kumimoji="0" lang="zh-CN" altLang="en-US" sz="140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此处不是关联指导老师，是赋予指导老师编辑此计划的权限，可不设置</a:t>
            </a:r>
            <a:r>
              <a:rPr kumimoji="0" lang="zh-CN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点击提交进行保存，进入第二步实习要求设置。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说明：标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号为必填项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2987675" y="3435985"/>
            <a:ext cx="21590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411730" y="3724275"/>
            <a:ext cx="294957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更多设置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中可以完善实习目的、实习内容等文字内容，为可选内容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555625"/>
            <a:ext cx="8869680" cy="4278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设置参与形式及实习要求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9840" y="1779901"/>
            <a:ext cx="28549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实习计划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963295" y="1656080"/>
            <a:ext cx="296545" cy="195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436235" y="3148328"/>
            <a:ext cx="212217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要求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，设置相关实习参与形式及实习要求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236460" y="3940175"/>
            <a:ext cx="32766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71550" y="850247"/>
            <a:ext cx="2979420" cy="337186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611505" y="1059815"/>
            <a:ext cx="360045" cy="193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83260" y="4156075"/>
            <a:ext cx="588454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algn="l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提示：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第一步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计划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里点下一步或实习要求，会直接进入到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       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设置实习要求界面，无需返回此页面进入实习要求设置；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          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白底按钮表示未操作，蓝底按钮表示已完成。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" y="555625"/>
            <a:ext cx="8538210" cy="4172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设置参与形式及实习要求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7765" y="2428240"/>
            <a:ext cx="532066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选择参与形式，分为自主、集中、双向三种，一个计划可以同时有多种参与形式，也可以只选择一种参与形式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3419475" y="2284095"/>
            <a:ext cx="21590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87675" y="466090"/>
            <a:ext cx="221488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点击此处可以在实习计划各设置步骤间切换</a:t>
            </a:r>
            <a:endParaRPr kumimoji="0" lang="zh-CN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555875" y="771525"/>
            <a:ext cx="360045" cy="184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131820" y="3363595"/>
            <a:ext cx="411035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设置实习要求，比如：三方协议、签到、周日志、实习报告、成绩鉴定等。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700020" y="3796030"/>
            <a:ext cx="287655" cy="143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68445" y="1298575"/>
            <a:ext cx="4813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自主安排：适合分散实习，学生自己找实习单位岗位，需要学生报名提交岗位；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集中安排：统一安排学生到一处或多处实习点</a:t>
            </a: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实习基地参观或学习等；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双向选择：学生可选择报名自己想参与的实习项目或选题，实习项目和选题绑定指导老师，可设置是否需要指导老师审核同意学生报名，这样学生和老师可双向选择。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设置参与形式及实习要求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635635"/>
            <a:ext cx="8569960" cy="40366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18685" y="1532890"/>
            <a:ext cx="4375150" cy="304101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根据课程要求，选择是否需要；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实习报告，可选择系统推荐模板，也可以选择自定义上传的模板。自定义模板上传的时候需要选择是否要人工处理；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成绩鉴定可预览和选择系统自带的，也可以咨询校友邦工作人员上传自定义的；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如选择多种实习形式，可分别设置每种形式下的实习要求；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5.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点击下一步，可直接保存，然后进入第三步设置项目。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555625"/>
            <a:ext cx="8869680" cy="4278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5739" y="1322705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点击实践教学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→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实习计划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187450" y="1419860"/>
            <a:ext cx="288290" cy="143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43755" y="2403475"/>
            <a:ext cx="41471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找到对应计划，点击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项目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，进入设置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7812405" y="2787650"/>
            <a:ext cx="165100" cy="3536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547495" y="4011930"/>
            <a:ext cx="5559425" cy="90297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lnSpc>
                <a:spcPct val="110000"/>
              </a:lnSpc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提示：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第二步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要求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里点下一步或设置项目，会直接进入到设置实习项目界面，无需返回此页面进入实习项目设置；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10000"/>
              </a:lnSpc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          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白底按钮表示未操作，蓝底按钮表示已完成。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172720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405890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30438" y="131191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276018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设置实习计划的流程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921000" y="242252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实习计划设置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34505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1727359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教师账号如何登录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405890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73834" y="131191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2760345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实习基地</a:t>
            </a:r>
            <a:r>
              <a:rPr lang="en-US" alt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/</a:t>
            </a:r>
            <a:r>
              <a:rPr lang="zh-CN" altLang="en-US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实习点录入、使用和管理</a:t>
            </a:r>
            <a:endParaRPr lang="zh-CN" altLang="en-US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421890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实践基地管理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67484" y="234505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230914" y="3340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05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65897" y="3340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06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1000" y="3456940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统计报表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43295" y="3456940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其它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47511" y="379777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实习数据的查看、统计和导出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43136" y="375586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实习保险、调查问卷等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580390"/>
            <a:ext cx="8534400" cy="43510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自主项目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0065" y="661670"/>
            <a:ext cx="389763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根据第二步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实习要求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里选择的实习形式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，会出现对应形式的项目，选择自主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集中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双向形式，分别进行设置。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2700020" y="1491615"/>
            <a:ext cx="431800" cy="143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55465" y="2185670"/>
            <a:ext cx="4514215" cy="2745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</a:rPr>
              <a:t>1.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实习时间：自主项目的时间，不能超过实习计划时间范围；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岗位申请时间：自主实习学生报名提交岗位的时间；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岗位时间到期：是否允许学生继续申请可选择，默认允许；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岗位审核：可选择是否需要指导老师审核岗位，默认无需审核；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安排学生：添加学生可选择参与此自主项目的学生范围，可按专业班级选择；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如果学生比较分散，可以复制</a:t>
            </a:r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Excel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表中的学号列，粘贴到搜索框，搜索选中学号的所有学生，进行勾选；</a:t>
            </a:r>
            <a:endParaRPr lang="zh-CN" altLang="en-US" sz="1200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6.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关联指导老师：关联关系比较简单的，比如一个老师指导一个班级，可直接在此处关联。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如果关联比较复杂，比如有几个班的学生，每个老师带几名学生，可以先跳过关联，设置好项目，先发布项目，然后在实习明细中通过师生关系关联模板统一关联；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</a:t>
            </a:r>
            <a:r>
              <a:rPr lang="zh-CN" altLang="en-US">
                <a:sym typeface="+mn-ea"/>
              </a:rPr>
              <a:t>项目</a:t>
            </a:r>
            <a:endParaRPr 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756920"/>
            <a:ext cx="8383905" cy="3739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44165" y="3724275"/>
            <a:ext cx="4374515" cy="1104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</a:rPr>
              <a:t>1.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同一个实习计划中，可以创建多个集中项目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点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新增项目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按钮，可以手动录入集中项目，适合集中项目比较少的情况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点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项目导入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按钮，可下载项目模板和分组安排模板，通过模板，批量导入生成集中项目，适合集中项目非常多的情况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644390" y="3291840"/>
            <a:ext cx="201930" cy="288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" y="699770"/>
            <a:ext cx="8536305" cy="41065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39945" y="1488440"/>
            <a:ext cx="4367530" cy="3486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1.点“新增项目”，开始单个项目新增；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2.如需区分集中项目对应的实习单位，项目名称建议以单位名称命名。如果无需区分实习单位，那么所有参与集中项目的学生可以放到一个集中项目里；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3.安排学生：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选择需参与此集中项目的学生范围，可按专业班级选择；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  <a:cs typeface="+mn-ea"/>
                <a:sym typeface="+mn-ea"/>
              </a:rPr>
              <a:t>如果学生比较分散，可以复制Excel表中的学号列，粘贴到搜索框，搜索选中学号的所有学生，进行勾选；</a:t>
            </a:r>
            <a:endParaRPr lang="zh-CN" altLang="en-US" sz="1200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4.关联指导老师：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关联关系比较简单的，比如一个老师指导一个班级，可直接在此处关联。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  <a:cs typeface="+mn-ea"/>
                <a:sym typeface="+mn-ea"/>
              </a:rPr>
              <a:t>如果关联比较复杂，比如有几个班的学生，每个老师带几名学生，可以先跳过关联，设置好项目，先发布完所有项目，然后在实习明细中通过师生关系关联模板统一关联；</a:t>
            </a:r>
            <a:endParaRPr lang="zh-CN" altLang="en-US" sz="1200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5.实习单位/岗位：选择已录入到系统中的实习基地/实习点以及下边的岗位，这样统计数据将更加详细。录入实习基地可参考本文档后边的相关内容；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6.完成后，点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“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发布项目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”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628015"/>
            <a:ext cx="8686165" cy="4194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3845" y="2788285"/>
            <a:ext cx="3470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如果集中项目比较多，可点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项目导入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，通过模板批量创建集中项目；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652135" y="3508375"/>
            <a:ext cx="287655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628015"/>
            <a:ext cx="8255635" cy="4039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43755" y="2571750"/>
            <a:ext cx="4315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下载项目导入模板，请严格按照提示说明填写，如还有问题，可直接联系校友邦服务人员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4859655" y="3155315"/>
            <a:ext cx="287655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双向项目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541020"/>
            <a:ext cx="7186295" cy="4349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2000" y="1203960"/>
            <a:ext cx="4308475" cy="1711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</a:rPr>
              <a:t>1.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可安排学生：是指允许报名此项目的学生范围，选择学生范围的方法可参考自主或集中项目；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关联指导老师：此处可直接选择一名或多名老师作为此双向项目的负责老师，学生成功报名通过后，学生的指导老师就会是这里设置的老师；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实习单位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岗位：同集中项目；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同一个实习计划下可以有多个双向项目；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双向项目也可以批量导入，此处和集中项目类似。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4936490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r>
              <a:rPr lang="en-US" altLang="zh-CN" sz="1500" b="0">
                <a:sym typeface="+mn-ea"/>
              </a:rPr>
              <a:t> 3.4 </a:t>
            </a:r>
            <a:r>
              <a:rPr lang="zh-CN" sz="1500">
                <a:sym typeface="+mn-ea"/>
              </a:rPr>
              <a:t>实习计划设置</a:t>
            </a:r>
            <a:r>
              <a:rPr lang="en-US" altLang="zh-CN" sz="1500">
                <a:sym typeface="+mn-ea"/>
              </a:rPr>
              <a:t>-</a:t>
            </a:r>
            <a:r>
              <a:rPr lang="zh-CN" sz="1500">
                <a:sym typeface="+mn-ea"/>
              </a:rPr>
              <a:t>关联指导老师</a:t>
            </a:r>
            <a:r>
              <a:rPr lang="en-US" altLang="zh-CN" sz="1500">
                <a:sym typeface="+mn-ea"/>
              </a:rPr>
              <a:t>-</a:t>
            </a:r>
            <a:r>
              <a:rPr lang="zh-CN" altLang="en-US" sz="1500">
                <a:sym typeface="+mn-ea"/>
              </a:rPr>
              <a:t>自主或集中项目中关联</a:t>
            </a:r>
            <a:endParaRPr lang="zh-CN" altLang="en-US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35930" y="770890"/>
            <a:ext cx="1661636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rgbClr val="FF0000"/>
                </a:solidFill>
                <a:sym typeface="+mn-lt"/>
              </a:rPr>
              <a:t>关联指导老师</a:t>
            </a:r>
            <a:endParaRPr lang="zh-CN" sz="1500" kern="0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4" name="TextBox 11"/>
          <p:cNvSpPr/>
          <p:nvPr/>
        </p:nvSpPr>
        <p:spPr>
          <a:xfrm>
            <a:off x="5535295" y="1199515"/>
            <a:ext cx="2856230" cy="12839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1.自主项目和集中项目中，如师生关联关系比较简单，可直接在项目中手动关联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2.点击关联指导老师右侧的下拉箭头，会弹出左下的界面；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3.本页面关联仅针对比较简单的关联，复杂的请参考下一页。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35930" y="2840196"/>
            <a:ext cx="1404938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rgbClr val="FF0000"/>
                </a:solidFill>
                <a:sym typeface="+mn-lt"/>
              </a:rPr>
              <a:t>详细步骤</a:t>
            </a:r>
            <a:endParaRPr lang="zh-CN" sz="1500" kern="0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7" name="TextBox 11"/>
          <p:cNvSpPr/>
          <p:nvPr/>
        </p:nvSpPr>
        <p:spPr>
          <a:xfrm>
            <a:off x="5535930" y="3222625"/>
            <a:ext cx="2856230" cy="148653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1.在未关联中，选择要关联的班级或学生；如学生要关联多名指导老师，也可以在已关联中选择；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2.右侧搜索，勾选相应的老师，可选择多名老师；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3.点击下方关联按钮。关联完毕，发布项目保存。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30370" y="2890520"/>
            <a:ext cx="3822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66165" y="2751455"/>
            <a:ext cx="39600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025" y="537210"/>
            <a:ext cx="3164205" cy="2166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" y="2840355"/>
            <a:ext cx="4233545" cy="2126615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 flipH="1" flipV="1">
            <a:off x="5003800" y="1813560"/>
            <a:ext cx="360045" cy="2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5076190" y="3964940"/>
            <a:ext cx="396240" cy="1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" y="708025"/>
            <a:ext cx="8909050" cy="41179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批量关联指导老师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5375" y="1275715"/>
            <a:ext cx="4799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当发布完实习项目后，如有学生未关联，系统会提示去关联，可直接点去关联，也可以在实习计划列表页面，点击右侧关联导师的链接，进入相应页面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762000"/>
            <a:ext cx="8168005" cy="38042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批量关联指导老师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5830" y="1123315"/>
            <a:ext cx="288099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全选（或当前页全选），点右侧新增或移除关联老师，可进行手动关联或移除指导老师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764030" y="1779905"/>
            <a:ext cx="43180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5292090" y="1468755"/>
            <a:ext cx="288290" cy="2844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507990" y="1131570"/>
            <a:ext cx="23710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单个或多个学生筛选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475740" y="1923415"/>
            <a:ext cx="72390" cy="504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59080" y="2499995"/>
            <a:ext cx="284226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关联关系复杂的情况，请点击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批量导入师生关系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，下载师生关联模板，批量关联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批量关联指导老师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466090"/>
            <a:ext cx="6021070" cy="44151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00470" y="915670"/>
            <a:ext cx="2810510" cy="3188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1.师生关系导入模板中的范例不要删除；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2.学生姓名、学号、指导老师姓名从其它表格复制粘贴过来即可，必填；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3.实习形式为下拉选择菜单，选择自主安排还是集中安排即可，必选；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4.指导老师工号为选填项，如果校内有重名的老师，需要填写工号；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5.项目名称、实习开始和结束时间一般无需填写，仅存在一个学生参与多个集中项目，且学生在多个集中项目的指导老师不同的时候填写；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6.如果一个学生有多名指导老师，那么需要分多行录入表格，即每行除指导老师姓名和工号不同，其它相同。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实践基地管理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实习基地/实习点录入、使用和管理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0163" y="731838"/>
            <a:ext cx="6543675" cy="262826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实践基地管理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en-US" altLang="zh-CN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”/“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功能菜单按钮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点击添加实践基地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实习点按钮，单独新增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或点击批量导入，批量增加实践基地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实习点信息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可为实践基地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增加岗位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555625"/>
            <a:ext cx="8716645" cy="42017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1505" y="2122170"/>
            <a:ext cx="216535" cy="233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67995" y="2487928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1115695" y="1131570"/>
            <a:ext cx="287655" cy="1885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33195" y="982980"/>
            <a:ext cx="311213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实践基地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或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267584" y="1807210"/>
            <a:ext cx="288290" cy="260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627630" y="1924050"/>
            <a:ext cx="30391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添加基地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实习点或批量导入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3334385" y="2715895"/>
            <a:ext cx="229235" cy="288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563620" y="2865120"/>
            <a:ext cx="2362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可以邀请企业加入云基地，直接发布岗位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实践基地管理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605" y="699770"/>
            <a:ext cx="8345805" cy="403669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7524114" y="3220085"/>
            <a:ext cx="287655" cy="2432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715510" y="2428240"/>
            <a:ext cx="375602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同一个基地，如设置了多个，可进行合并；不活跃的基地也可转换为实习点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br>
              <a:rPr lang="zh-CN">
                <a:sym typeface="+mn-ea"/>
              </a:rPr>
            </a:br>
            <a:br>
              <a:rPr lang="zh-CN">
                <a:sym typeface="+mn-ea"/>
              </a:rPr>
            </a:br>
            <a:br>
              <a:rPr lang="zh-CN">
                <a:sym typeface="+mn-ea"/>
              </a:rPr>
            </a:br>
            <a:br>
              <a:rPr lang="zh-CN">
                <a:sym typeface="+mn-ea"/>
              </a:rPr>
            </a:br>
            <a:r>
              <a:rPr lang="zh-CN">
                <a:sym typeface="+mn-ea"/>
              </a:rPr>
              <a:t>实践基地管理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8140" y="555625"/>
            <a:ext cx="8427720" cy="39046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76190" y="2428240"/>
            <a:ext cx="311213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已经邀请加入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云基地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的，可邀请相关企业，线上发布岗位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05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统计报表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实习数据的查看、统计和导出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统计报表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845" y="732155"/>
            <a:ext cx="6807200" cy="38271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查看统计报表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统计报表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院系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专业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班级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、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学年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学期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等筛选需要的数据；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自定义表格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按钮，可以选择表格显示的维度；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批量导出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按钮，导出筛选的数据，跳转到下载中心进行下载；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，请等待片刻即可。如长时间还是显示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，可按键盘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“F5”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键，刷新网页。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230" y="643255"/>
            <a:ext cx="8841105" cy="4140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查看统计报表</a:t>
            </a:r>
            <a:endParaRPr lang="zh-CN" altLang="en-US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1505" y="2715895"/>
            <a:ext cx="288290" cy="379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67360" y="3147689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统计报表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1187450" y="2067560"/>
            <a:ext cx="383540" cy="266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19885" y="1635125"/>
            <a:ext cx="270637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选择需要导出的应报表名称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051685" y="2931795"/>
            <a:ext cx="431800" cy="143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483485" y="3003550"/>
            <a:ext cx="23666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导出数据，点击确认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03799" y="1347468"/>
            <a:ext cx="353187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5.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确认后会自动跳转到下载中心，下载电子数据表格，如一直提示报表生成中，可以按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F5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刷新下浏览器页面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083935" y="915670"/>
            <a:ext cx="180975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627630" y="2715895"/>
            <a:ext cx="360045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87675" y="2514600"/>
            <a:ext cx="23666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可选择自定义维度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06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其它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实习保险、调查问卷等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6.1 </a:t>
            </a:r>
            <a:r>
              <a:rPr lang="zh-CN" altLang="en-US">
                <a:sym typeface="+mn-ea"/>
              </a:rPr>
              <a:t>其它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0163" y="1333183"/>
            <a:ext cx="6543675" cy="19088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发布公告消息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公告消息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填写公告内容，选择阅读范围，发布公告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483870"/>
            <a:ext cx="8709660" cy="44729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7308215" y="771525"/>
            <a:ext cx="185420" cy="216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00470" y="1032510"/>
            <a:ext cx="21755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公告消息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>
            <a:stCxn id="5" idx="1"/>
          </p:cNvCxnSpPr>
          <p:nvPr/>
        </p:nvCxnSpPr>
        <p:spPr>
          <a:xfrm flipH="1" flipV="1">
            <a:off x="1403985" y="1174115"/>
            <a:ext cx="360045" cy="54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64030" y="1059815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学校公告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195830" y="1779905"/>
            <a:ext cx="288290" cy="288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84120" y="2068195"/>
            <a:ext cx="20796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389890"/>
            <a:ext cx="6510655" cy="4501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3780155" y="3651885"/>
            <a:ext cx="400050" cy="6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56100" y="3508375"/>
            <a:ext cx="18173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选择发送对象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796280" y="1131570"/>
            <a:ext cx="29337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700020" y="1779905"/>
            <a:ext cx="25571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填写公告内容，可上传附件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56325" y="96901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填写公告标题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2555875" y="2499995"/>
            <a:ext cx="288290" cy="281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2627630" y="1564005"/>
            <a:ext cx="360045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6.2</a:t>
            </a:r>
            <a:r>
              <a:rPr lang="zh-CN" altLang="en-US">
                <a:sym typeface="+mn-ea"/>
              </a:rPr>
              <a:t>问卷调查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525" y="759460"/>
            <a:ext cx="7601585" cy="3846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8110" y="2553970"/>
            <a:ext cx="5561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1.</a:t>
            </a:r>
            <a:r>
              <a:rPr lang="zh-CN" altLang="en-US">
                <a:solidFill>
                  <a:srgbClr val="FF0000"/>
                </a:solidFill>
              </a:rPr>
              <a:t>可设置单选、多选、打分、问答等题型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2.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可选择发送对象，比如发送给参加相应实习计划的学生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系统会统计问卷结果，并可导出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6.3 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实习无忧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综合保险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320" y="1266825"/>
            <a:ext cx="8341995" cy="26092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“实习无忧”综合保险由中国人民保险公司（PICC)承保。主要优势：</a:t>
            </a: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1、线上投保操作便捷，数据收集、汇总全面准确；</a:t>
            </a: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2、保险套餐灵活多样，适用于1-2周的认知实习、1-2个月的专业实习、3个月</a:t>
            </a:r>
            <a:r>
              <a:rPr lang="en-US" altLang="zh-CN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   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或以上的毕业实习和风险系数高的高危行业套餐等；</a:t>
            </a: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3、性价比高；</a:t>
            </a: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4、保障全面，投保、出险适用于全国范围，包括意外身故伤残，意外门急诊、</a:t>
            </a:r>
            <a:r>
              <a:rPr lang="en-US" altLang="zh-CN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住院，交通工具给付等</a:t>
            </a:r>
            <a:r>
              <a:rPr lang="zh-CN" altLang="en-US" sz="1400">
                <a:sym typeface="+mn-ea"/>
              </a:rPr>
              <a:t>；</a:t>
            </a:r>
            <a:endParaRPr lang="zh-CN" altLang="en-US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6.3 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实习无忧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综合保险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555625"/>
            <a:ext cx="7909560" cy="439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3635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  <p:sp>
        <p:nvSpPr>
          <p:cNvPr id="4" name="Shape 26"/>
          <p:cNvSpPr/>
          <p:nvPr/>
        </p:nvSpPr>
        <p:spPr>
          <a:xfrm>
            <a:off x="4139883" y="2355850"/>
            <a:ext cx="3814763" cy="11296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服务人员：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手机号：</a:t>
            </a:r>
            <a:endParaRPr lang="en-US" altLang="zh-CN" sz="1350">
              <a:sym typeface="+mn-ea"/>
            </a:endParaRP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+mn-ea"/>
              </a:rPr>
              <a:t>QQ</a:t>
            </a:r>
            <a:r>
              <a:rPr lang="zh-CN" altLang="en-US" sz="1350">
                <a:sym typeface="+mn-ea"/>
              </a:rPr>
              <a:t>号：</a:t>
            </a:r>
            <a:endParaRPr lang="zh-CN" altLang="en-US" sz="1350">
              <a:sym typeface="+mn-ea"/>
            </a:endParaRP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微软雅黑" panose="020B0503020204020204" pitchFamily="34" charset="-122"/>
              </a:rPr>
              <a:t>←</a:t>
            </a:r>
            <a:r>
              <a:rPr lang="zh-CN" altLang="en-US" sz="1350">
                <a:sym typeface="微软雅黑" panose="020B0503020204020204" pitchFamily="34" charset="-122"/>
              </a:rPr>
              <a:t>微信扫码加好友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rgbClr val="C51A2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  <a:endParaRPr lang="zh-CN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  <a:endParaRPr lang="zh-CN" sz="1800" kern="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教师账号如何登录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3477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官网首页右上角点击“教师登录”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选择您要登录的学校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</a:t>
            </a:r>
            <a:r>
              <a:rPr kumimoji="0" lang="zh-CN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通过选择省份或者关键字搜索学校）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或选择扫码登录使用小程序教师端扫码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说明：第一次登入时需绑定手机，并重设密码。绑定手机以便忘记密码时可自行重置。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466090"/>
            <a:ext cx="7507605" cy="2338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11955" y="2139950"/>
            <a:ext cx="4504690" cy="2871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64030" y="3291840"/>
            <a:ext cx="197167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选择或输入学校名称，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输入所需信息，点击教师登录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436235" y="699770"/>
            <a:ext cx="431800" cy="2159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012180" y="843915"/>
            <a:ext cx="1863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</a:t>
            </a:r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“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教师登录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636010" y="3698875"/>
            <a:ext cx="476250" cy="1651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7365,&quot;width&quot;:23655}"/>
</p:tagLst>
</file>

<file path=ppt/tags/tag126.xml><?xml version="1.0" encoding="utf-8"?>
<p:tagLst xmlns:p="http://schemas.openxmlformats.org/presentationml/2006/main">
  <p:tag name="KSO_WM_UNIT_PLACING_PICTURE_USER_VIEWPORT" val="{&quot;height&quot;:4522,&quot;width&quot;:7094}"/>
</p:tagLst>
</file>

<file path=ppt/tags/tag127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128.xml><?xml version="1.0" encoding="utf-8"?>
<p:tagLst xmlns:p="http://schemas.openxmlformats.org/presentationml/2006/main">
  <p:tag name="KSO_WM_UNIT_PLACING_PICTURE_USER_VIEWPORT" val="{&quot;height&quot;:4982,&quot;width&quot;:8962}"/>
</p:tagLst>
</file>

<file path=ppt/tags/tag129.xml><?xml version="1.0" encoding="utf-8"?>
<p:tagLst xmlns:p="http://schemas.openxmlformats.org/presentationml/2006/main">
  <p:tag name="COMMONDATA" val="eyJoZGlkIjoiYjU0MGQ1OGRiM2Q4NzdiYmViY2VmNzFlMTQ1Njg3MDk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5195</Words>
  <Application>WPS 演示</Application>
  <PresentationFormat>全屏显示(16:9)</PresentationFormat>
  <Paragraphs>478</Paragraphs>
  <Slides>45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45</vt:i4>
      </vt:variant>
    </vt:vector>
  </HeadingPairs>
  <TitlesOfParts>
    <vt:vector size="67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Vrinda</vt:lpstr>
      <vt:lpstr>Calibri</vt:lpstr>
      <vt:lpstr>方正黑体简体</vt:lpstr>
      <vt:lpstr>Noto Serif CJK SC</vt:lpstr>
      <vt:lpstr>文鼎中楷体</vt:lpstr>
      <vt:lpstr>Arial Unicode MS</vt:lpstr>
      <vt:lpstr>黑体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登录指南-电脑网页端</vt:lpstr>
      <vt:lpstr>登录指南-电脑网页端</vt:lpstr>
      <vt:lpstr>登录指南-电脑网页端</vt:lpstr>
      <vt:lpstr>登录指南-微信小程序</vt:lpstr>
      <vt:lpstr>PowerPoint 演示文稿</vt:lpstr>
      <vt:lpstr>实习计划设置</vt:lpstr>
      <vt:lpstr>3.1 实习计划设置-计划详情</vt:lpstr>
      <vt:lpstr>3.1 实习计划设置-计划详情</vt:lpstr>
      <vt:lpstr>3.2 实习计划设置-设置参与形式及实习要求</vt:lpstr>
      <vt:lpstr>3.2 实习计划设置-设置参与形式及实习要求</vt:lpstr>
      <vt:lpstr>3.2 实习计划设置-设置参与形式及实习要求</vt:lpstr>
      <vt:lpstr>3.3 实习计划设置-设置实习项目</vt:lpstr>
      <vt:lpstr>3.3 实习计划设置-设置实习项目-自主项目</vt:lpstr>
      <vt:lpstr>3.3 实习计划设置-设置实习项目-集中项目</vt:lpstr>
      <vt:lpstr>3.3 实习计划设置-设置实习项目-集中项目</vt:lpstr>
      <vt:lpstr>3.3 实习计划设置-设置实习项目-集中项目</vt:lpstr>
      <vt:lpstr>3.3 实习计划设置-设置实习项目-集中项目</vt:lpstr>
      <vt:lpstr>3.3 实习计划设置-设置实习项目-双向项目</vt:lpstr>
      <vt:lpstr>PowerPoint 演示文稿</vt:lpstr>
      <vt:lpstr>3.4 实习计划设置-关联指导老师-批量关联指导老师</vt:lpstr>
      <vt:lpstr>3.4 实习计划设置-关联指导老师-批量关联指导老师</vt:lpstr>
      <vt:lpstr>3.4 实习计划设置-关联指导老师-批量关联指导老师</vt:lpstr>
      <vt:lpstr>PowerPoint 演示文稿</vt:lpstr>
      <vt:lpstr>实践基地管理</vt:lpstr>
      <vt:lpstr>实践基地管理</vt:lpstr>
      <vt:lpstr>实践基地管理</vt:lpstr>
      <vt:lpstr>    实践基地管理</vt:lpstr>
      <vt:lpstr>PowerPoint 演示文稿</vt:lpstr>
      <vt:lpstr>统计报表</vt:lpstr>
      <vt:lpstr> 查看统计报表</vt:lpstr>
      <vt:lpstr>PowerPoint 演示文稿</vt:lpstr>
      <vt:lpstr>6.1 其它-公告消息</vt:lpstr>
      <vt:lpstr> 公告消息</vt:lpstr>
      <vt:lpstr> 公告消息</vt:lpstr>
      <vt:lpstr>6.2问卷调查</vt:lpstr>
      <vt:lpstr>6.3 “实习无忧”综合保险</vt:lpstr>
      <vt:lpstr>6.3 “实习无忧”综合保险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admin1</cp:lastModifiedBy>
  <cp:revision>597</cp:revision>
  <dcterms:created xsi:type="dcterms:W3CDTF">2017-01-09T09:44:00Z</dcterms:created>
  <dcterms:modified xsi:type="dcterms:W3CDTF">2022-07-28T07:03:04Z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8FCFEBE50D7B442D8800A39FF1C99644</vt:lpwstr>
  </property>
</Properties>
</file>